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2" r:id="rId13"/>
  </p:sldIdLst>
  <p:sldSz cx="9144000" cy="6858000" type="screen4x3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370" autoAdjust="0"/>
  </p:normalViewPr>
  <p:slideViewPr>
    <p:cSldViewPr snapToGrid="0" snapToObjects="1">
      <p:cViewPr varScale="1">
        <p:scale>
          <a:sx n="114" d="100"/>
          <a:sy n="114" d="100"/>
        </p:scale>
        <p:origin x="13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769FC-3148-A84B-AC65-8822A80C8A26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4C9CA7-29F9-9F48-995A-F1B586ECEE82}">
      <dgm:prSet phldrT="[Text]"/>
      <dgm:spPr/>
      <dgm:t>
        <a:bodyPr/>
        <a:lstStyle/>
        <a:p>
          <a:r>
            <a:rPr lang="en-US" dirty="0" err="1"/>
            <a:t>Stjórnvaldssekt</a:t>
          </a:r>
          <a:r>
            <a:rPr lang="en-US" dirty="0"/>
            <a:t> – </a:t>
          </a:r>
          <a:r>
            <a:rPr lang="en-US" dirty="0" err="1"/>
            <a:t>allt</a:t>
          </a:r>
          <a:r>
            <a:rPr lang="en-US" dirty="0"/>
            <a:t> </a:t>
          </a:r>
          <a:r>
            <a:rPr lang="en-US" dirty="0" err="1"/>
            <a:t>að</a:t>
          </a:r>
          <a:r>
            <a:rPr lang="en-US" dirty="0"/>
            <a:t> 4%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árlegri</a:t>
          </a:r>
          <a:r>
            <a:rPr lang="en-US" dirty="0"/>
            <a:t> </a:t>
          </a:r>
          <a:r>
            <a:rPr lang="en-US" dirty="0" err="1"/>
            <a:t>heildarveltu</a:t>
          </a:r>
          <a:r>
            <a:rPr lang="en-US" dirty="0"/>
            <a:t> </a:t>
          </a:r>
          <a:r>
            <a:rPr lang="en-US" dirty="0" err="1"/>
            <a:t>fyrirtækis</a:t>
          </a:r>
          <a:r>
            <a:rPr lang="en-US" dirty="0"/>
            <a:t> </a:t>
          </a:r>
          <a:r>
            <a:rPr lang="en-US" dirty="0" err="1"/>
            <a:t>á</a:t>
          </a:r>
          <a:r>
            <a:rPr lang="en-US" dirty="0"/>
            <a:t> </a:t>
          </a:r>
          <a:r>
            <a:rPr lang="en-US" dirty="0" err="1"/>
            <a:t>heimsvísu</a:t>
          </a:r>
          <a:r>
            <a:rPr lang="en-US" dirty="0"/>
            <a:t> </a:t>
          </a:r>
          <a:r>
            <a:rPr lang="en-US" dirty="0" err="1"/>
            <a:t>eða</a:t>
          </a:r>
          <a:r>
            <a:rPr lang="en-US" dirty="0"/>
            <a:t> 20 </a:t>
          </a:r>
          <a:r>
            <a:rPr lang="en-US" dirty="0" err="1"/>
            <a:t>milljónir</a:t>
          </a:r>
          <a:r>
            <a:rPr lang="en-US" dirty="0"/>
            <a:t> </a:t>
          </a:r>
          <a:r>
            <a:rPr lang="en-US" dirty="0" err="1"/>
            <a:t>evra</a:t>
          </a:r>
          <a:endParaRPr lang="en-US" dirty="0"/>
        </a:p>
      </dgm:t>
    </dgm:pt>
    <dgm:pt modelId="{0FB736EC-CA69-2B43-AD4C-031F629E9007}" type="parTrans" cxnId="{C5A98614-DE83-0C43-890A-6FA714A3C945}">
      <dgm:prSet/>
      <dgm:spPr/>
      <dgm:t>
        <a:bodyPr/>
        <a:lstStyle/>
        <a:p>
          <a:endParaRPr lang="en-US"/>
        </a:p>
      </dgm:t>
    </dgm:pt>
    <dgm:pt modelId="{0788A595-1DA2-1D4C-93CC-5938417BEA1A}" type="sibTrans" cxnId="{C5A98614-DE83-0C43-890A-6FA714A3C945}">
      <dgm:prSet/>
      <dgm:spPr/>
      <dgm:t>
        <a:bodyPr/>
        <a:lstStyle/>
        <a:p>
          <a:endParaRPr lang="en-US"/>
        </a:p>
      </dgm:t>
    </dgm:pt>
    <dgm:pt modelId="{6DE6A937-91A9-BB4F-B2CB-3AF226E6AB11}">
      <dgm:prSet phldrT="[Text]"/>
      <dgm:spPr/>
      <dgm:t>
        <a:bodyPr/>
        <a:lstStyle/>
        <a:p>
          <a:r>
            <a:rPr lang="en-US" dirty="0" err="1"/>
            <a:t>Skaðabótaábyrgð</a:t>
          </a:r>
          <a:endParaRPr lang="en-US" dirty="0"/>
        </a:p>
      </dgm:t>
    </dgm:pt>
    <dgm:pt modelId="{436B69DD-879A-6849-AC22-F55D29866489}" type="parTrans" cxnId="{7DBAC88D-0897-2F45-A091-5BE30E6665EE}">
      <dgm:prSet/>
      <dgm:spPr/>
      <dgm:t>
        <a:bodyPr/>
        <a:lstStyle/>
        <a:p>
          <a:endParaRPr lang="en-US"/>
        </a:p>
      </dgm:t>
    </dgm:pt>
    <dgm:pt modelId="{7A900178-0975-1643-B4B0-F511F6A2FE80}" type="sibTrans" cxnId="{7DBAC88D-0897-2F45-A091-5BE30E6665EE}">
      <dgm:prSet/>
      <dgm:spPr/>
      <dgm:t>
        <a:bodyPr/>
        <a:lstStyle/>
        <a:p>
          <a:endParaRPr lang="en-US"/>
        </a:p>
      </dgm:t>
    </dgm:pt>
    <dgm:pt modelId="{9356BDA6-D7FB-534A-B111-D1BAED0A829B}">
      <dgm:prSet phldrT="[Text]"/>
      <dgm:spPr/>
      <dgm:t>
        <a:bodyPr/>
        <a:lstStyle/>
        <a:p>
          <a:r>
            <a:rPr lang="en-US" dirty="0" err="1"/>
            <a:t>Allt</a:t>
          </a:r>
          <a:r>
            <a:rPr lang="en-US" dirty="0"/>
            <a:t> </a:t>
          </a:r>
          <a:r>
            <a:rPr lang="en-US" dirty="0" err="1"/>
            <a:t>að</a:t>
          </a:r>
          <a:r>
            <a:rPr lang="en-US" dirty="0"/>
            <a:t> </a:t>
          </a:r>
          <a:r>
            <a:rPr lang="en-US" dirty="0" err="1"/>
            <a:t>þriggja</a:t>
          </a:r>
          <a:r>
            <a:rPr lang="en-US" dirty="0"/>
            <a:t> </a:t>
          </a:r>
          <a:r>
            <a:rPr lang="en-US" dirty="0" err="1"/>
            <a:t>ára</a:t>
          </a:r>
          <a:r>
            <a:rPr lang="en-US" dirty="0"/>
            <a:t> </a:t>
          </a:r>
          <a:r>
            <a:rPr lang="en-US" dirty="0" err="1"/>
            <a:t>fangelsi</a:t>
          </a:r>
          <a:r>
            <a:rPr lang="en-US" dirty="0"/>
            <a:t>?</a:t>
          </a:r>
        </a:p>
      </dgm:t>
    </dgm:pt>
    <dgm:pt modelId="{2D9B706D-D8F3-704C-BB18-0EA8BF0DB7B5}" type="parTrans" cxnId="{637D5FC5-E0ED-7D43-AD4C-270090FB3168}">
      <dgm:prSet/>
      <dgm:spPr/>
      <dgm:t>
        <a:bodyPr/>
        <a:lstStyle/>
        <a:p>
          <a:endParaRPr lang="en-US"/>
        </a:p>
      </dgm:t>
    </dgm:pt>
    <dgm:pt modelId="{A549A36B-C43F-0A40-82D1-C339EC7D44C1}" type="sibTrans" cxnId="{637D5FC5-E0ED-7D43-AD4C-270090FB3168}">
      <dgm:prSet/>
      <dgm:spPr/>
      <dgm:t>
        <a:bodyPr/>
        <a:lstStyle/>
        <a:p>
          <a:endParaRPr lang="en-US"/>
        </a:p>
      </dgm:t>
    </dgm:pt>
    <dgm:pt modelId="{F0695522-4D73-E440-B557-6CB8F430FEA9}">
      <dgm:prSet phldrT="[Text]"/>
      <dgm:spPr/>
      <dgm:t>
        <a:bodyPr/>
        <a:lstStyle/>
        <a:p>
          <a:r>
            <a:rPr lang="en-US" dirty="0" err="1"/>
            <a:t>Góð</a:t>
          </a:r>
          <a:r>
            <a:rPr lang="en-US" dirty="0"/>
            <a:t> </a:t>
          </a:r>
          <a:r>
            <a:rPr lang="en-US" dirty="0" err="1"/>
            <a:t>reglufylgni</a:t>
          </a:r>
          <a:r>
            <a:rPr lang="en-US" dirty="0"/>
            <a:t> </a:t>
          </a:r>
          <a:r>
            <a:rPr lang="en-US" dirty="0" err="1"/>
            <a:t>margborgar</a:t>
          </a:r>
          <a:r>
            <a:rPr lang="en-US" dirty="0"/>
            <a:t> sig!</a:t>
          </a:r>
        </a:p>
      </dgm:t>
    </dgm:pt>
    <dgm:pt modelId="{08710B6D-7CA6-BA45-B022-6237078745B9}" type="sibTrans" cxnId="{D928B029-72C1-1E4D-A54B-B8AF44660D99}">
      <dgm:prSet/>
      <dgm:spPr/>
      <dgm:t>
        <a:bodyPr/>
        <a:lstStyle/>
        <a:p>
          <a:endParaRPr lang="en-US"/>
        </a:p>
      </dgm:t>
    </dgm:pt>
    <dgm:pt modelId="{57070F8C-392C-354F-AB88-23CEE8376A8E}" type="parTrans" cxnId="{D928B029-72C1-1E4D-A54B-B8AF44660D99}">
      <dgm:prSet/>
      <dgm:spPr/>
      <dgm:t>
        <a:bodyPr/>
        <a:lstStyle/>
        <a:p>
          <a:endParaRPr lang="en-US"/>
        </a:p>
      </dgm:t>
    </dgm:pt>
    <dgm:pt modelId="{05F68087-A007-4740-8C1B-71BF2E5B99FB}" type="pres">
      <dgm:prSet presAssocID="{C55769FC-3148-A84B-AC65-8822A80C8A26}" presName="Name0" presStyleCnt="0">
        <dgm:presLayoutVars>
          <dgm:chMax val="4"/>
          <dgm:resizeHandles val="exact"/>
        </dgm:presLayoutVars>
      </dgm:prSet>
      <dgm:spPr/>
    </dgm:pt>
    <dgm:pt modelId="{8E919AFD-B927-F543-A938-FB56784F9C03}" type="pres">
      <dgm:prSet presAssocID="{C55769FC-3148-A84B-AC65-8822A80C8A26}" presName="ellipse" presStyleLbl="trBgShp" presStyleIdx="0" presStyleCnt="1"/>
      <dgm:spPr/>
    </dgm:pt>
    <dgm:pt modelId="{964D6669-068E-4940-9E89-68044BAAEDB0}" type="pres">
      <dgm:prSet presAssocID="{C55769FC-3148-A84B-AC65-8822A80C8A26}" presName="arrow1" presStyleLbl="fgShp" presStyleIdx="0" presStyleCnt="1"/>
      <dgm:spPr/>
    </dgm:pt>
    <dgm:pt modelId="{E7B10D2A-E57E-B44A-BE99-E83843E7119E}" type="pres">
      <dgm:prSet presAssocID="{C55769FC-3148-A84B-AC65-8822A80C8A26}" presName="rectangle" presStyleLbl="revTx" presStyleIdx="0" presStyleCnt="1">
        <dgm:presLayoutVars>
          <dgm:bulletEnabled val="1"/>
        </dgm:presLayoutVars>
      </dgm:prSet>
      <dgm:spPr/>
    </dgm:pt>
    <dgm:pt modelId="{E4A25100-D689-4A4E-90CE-6A7B0C58808B}" type="pres">
      <dgm:prSet presAssocID="{6DE6A937-91A9-BB4F-B2CB-3AF226E6AB11}" presName="item1" presStyleLbl="node1" presStyleIdx="0" presStyleCnt="3">
        <dgm:presLayoutVars>
          <dgm:bulletEnabled val="1"/>
        </dgm:presLayoutVars>
      </dgm:prSet>
      <dgm:spPr/>
    </dgm:pt>
    <dgm:pt modelId="{AFDC7083-2E77-1D44-9D1C-14AFEA790C49}" type="pres">
      <dgm:prSet presAssocID="{9356BDA6-D7FB-534A-B111-D1BAED0A829B}" presName="item2" presStyleLbl="node1" presStyleIdx="1" presStyleCnt="3">
        <dgm:presLayoutVars>
          <dgm:bulletEnabled val="1"/>
        </dgm:presLayoutVars>
      </dgm:prSet>
      <dgm:spPr/>
    </dgm:pt>
    <dgm:pt modelId="{321BA158-B48F-4741-B6B9-44DE120261DB}" type="pres">
      <dgm:prSet presAssocID="{F0695522-4D73-E440-B557-6CB8F430FEA9}" presName="item3" presStyleLbl="node1" presStyleIdx="2" presStyleCnt="3">
        <dgm:presLayoutVars>
          <dgm:bulletEnabled val="1"/>
        </dgm:presLayoutVars>
      </dgm:prSet>
      <dgm:spPr/>
    </dgm:pt>
    <dgm:pt modelId="{5A659AB7-E67A-9B4F-85AF-4362731C5770}" type="pres">
      <dgm:prSet presAssocID="{C55769FC-3148-A84B-AC65-8822A80C8A26}" presName="funnel" presStyleLbl="trAlignAcc1" presStyleIdx="0" presStyleCnt="1"/>
      <dgm:spPr/>
    </dgm:pt>
  </dgm:ptLst>
  <dgm:cxnLst>
    <dgm:cxn modelId="{CA269905-468F-4842-B8FE-9ADECAB6D218}" type="presOf" srcId="{6DE6A937-91A9-BB4F-B2CB-3AF226E6AB11}" destId="{AFDC7083-2E77-1D44-9D1C-14AFEA790C49}" srcOrd="0" destOrd="0" presId="urn:microsoft.com/office/officeart/2005/8/layout/funnel1"/>
    <dgm:cxn modelId="{C5A98614-DE83-0C43-890A-6FA714A3C945}" srcId="{C55769FC-3148-A84B-AC65-8822A80C8A26}" destId="{384C9CA7-29F9-9F48-995A-F1B586ECEE82}" srcOrd="0" destOrd="0" parTransId="{0FB736EC-CA69-2B43-AD4C-031F629E9007}" sibTransId="{0788A595-1DA2-1D4C-93CC-5938417BEA1A}"/>
    <dgm:cxn modelId="{99170118-C769-2848-8532-772F63F0EF98}" type="presOf" srcId="{9356BDA6-D7FB-534A-B111-D1BAED0A829B}" destId="{E4A25100-D689-4A4E-90CE-6A7B0C58808B}" srcOrd="0" destOrd="0" presId="urn:microsoft.com/office/officeart/2005/8/layout/funnel1"/>
    <dgm:cxn modelId="{D928B029-72C1-1E4D-A54B-B8AF44660D99}" srcId="{C55769FC-3148-A84B-AC65-8822A80C8A26}" destId="{F0695522-4D73-E440-B557-6CB8F430FEA9}" srcOrd="3" destOrd="0" parTransId="{57070F8C-392C-354F-AB88-23CEE8376A8E}" sibTransId="{08710B6D-7CA6-BA45-B022-6237078745B9}"/>
    <dgm:cxn modelId="{2201A82B-2EA4-B24A-9F53-20E402C13175}" type="presOf" srcId="{C55769FC-3148-A84B-AC65-8822A80C8A26}" destId="{05F68087-A007-4740-8C1B-71BF2E5B99FB}" srcOrd="0" destOrd="0" presId="urn:microsoft.com/office/officeart/2005/8/layout/funnel1"/>
    <dgm:cxn modelId="{7DC2A447-ACFA-9840-BB54-1C74B2D5BDB5}" type="presOf" srcId="{F0695522-4D73-E440-B557-6CB8F430FEA9}" destId="{E7B10D2A-E57E-B44A-BE99-E83843E7119E}" srcOrd="0" destOrd="0" presId="urn:microsoft.com/office/officeart/2005/8/layout/funnel1"/>
    <dgm:cxn modelId="{BD487F70-C381-834B-A12E-B506094468DF}" type="presOf" srcId="{384C9CA7-29F9-9F48-995A-F1B586ECEE82}" destId="{321BA158-B48F-4741-B6B9-44DE120261DB}" srcOrd="0" destOrd="0" presId="urn:microsoft.com/office/officeart/2005/8/layout/funnel1"/>
    <dgm:cxn modelId="{7DBAC88D-0897-2F45-A091-5BE30E6665EE}" srcId="{C55769FC-3148-A84B-AC65-8822A80C8A26}" destId="{6DE6A937-91A9-BB4F-B2CB-3AF226E6AB11}" srcOrd="1" destOrd="0" parTransId="{436B69DD-879A-6849-AC22-F55D29866489}" sibTransId="{7A900178-0975-1643-B4B0-F511F6A2FE80}"/>
    <dgm:cxn modelId="{637D5FC5-E0ED-7D43-AD4C-270090FB3168}" srcId="{C55769FC-3148-A84B-AC65-8822A80C8A26}" destId="{9356BDA6-D7FB-534A-B111-D1BAED0A829B}" srcOrd="2" destOrd="0" parTransId="{2D9B706D-D8F3-704C-BB18-0EA8BF0DB7B5}" sibTransId="{A549A36B-C43F-0A40-82D1-C339EC7D44C1}"/>
    <dgm:cxn modelId="{23D44C53-3494-754E-8B96-0E10B8B06A0D}" type="presParOf" srcId="{05F68087-A007-4740-8C1B-71BF2E5B99FB}" destId="{8E919AFD-B927-F543-A938-FB56784F9C03}" srcOrd="0" destOrd="0" presId="urn:microsoft.com/office/officeart/2005/8/layout/funnel1"/>
    <dgm:cxn modelId="{948FA5E2-BBD2-E943-8573-BB8EF07FDE01}" type="presParOf" srcId="{05F68087-A007-4740-8C1B-71BF2E5B99FB}" destId="{964D6669-068E-4940-9E89-68044BAAEDB0}" srcOrd="1" destOrd="0" presId="urn:microsoft.com/office/officeart/2005/8/layout/funnel1"/>
    <dgm:cxn modelId="{A6FE7852-B6DC-8249-BA62-C6AB125DDC0E}" type="presParOf" srcId="{05F68087-A007-4740-8C1B-71BF2E5B99FB}" destId="{E7B10D2A-E57E-B44A-BE99-E83843E7119E}" srcOrd="2" destOrd="0" presId="urn:microsoft.com/office/officeart/2005/8/layout/funnel1"/>
    <dgm:cxn modelId="{0103628C-051D-8E40-B995-6AA130E12EA2}" type="presParOf" srcId="{05F68087-A007-4740-8C1B-71BF2E5B99FB}" destId="{E4A25100-D689-4A4E-90CE-6A7B0C58808B}" srcOrd="3" destOrd="0" presId="urn:microsoft.com/office/officeart/2005/8/layout/funnel1"/>
    <dgm:cxn modelId="{9A514F46-9027-B34F-8F5A-592248CD1254}" type="presParOf" srcId="{05F68087-A007-4740-8C1B-71BF2E5B99FB}" destId="{AFDC7083-2E77-1D44-9D1C-14AFEA790C49}" srcOrd="4" destOrd="0" presId="urn:microsoft.com/office/officeart/2005/8/layout/funnel1"/>
    <dgm:cxn modelId="{451B3522-8871-9E45-BF2B-F7F7BE3F03D8}" type="presParOf" srcId="{05F68087-A007-4740-8C1B-71BF2E5B99FB}" destId="{321BA158-B48F-4741-B6B9-44DE120261DB}" srcOrd="5" destOrd="0" presId="urn:microsoft.com/office/officeart/2005/8/layout/funnel1"/>
    <dgm:cxn modelId="{537E29A0-45EB-194B-8219-C761184A41E8}" type="presParOf" srcId="{05F68087-A007-4740-8C1B-71BF2E5B99FB}" destId="{5A659AB7-E67A-9B4F-85AF-4362731C57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19AFD-B927-F543-A938-FB56784F9C03}">
      <dsp:nvSpPr>
        <dsp:cNvPr id="0" name=""/>
        <dsp:cNvSpPr/>
      </dsp:nvSpPr>
      <dsp:spPr>
        <a:xfrm>
          <a:off x="2148219" y="210966"/>
          <a:ext cx="4186878" cy="145404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D6669-068E-4940-9E89-68044BAAEDB0}">
      <dsp:nvSpPr>
        <dsp:cNvPr id="0" name=""/>
        <dsp:cNvSpPr/>
      </dsp:nvSpPr>
      <dsp:spPr>
        <a:xfrm>
          <a:off x="3842444" y="3771436"/>
          <a:ext cx="811410" cy="51930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B10D2A-E57E-B44A-BE99-E83843E7119E}">
      <dsp:nvSpPr>
        <dsp:cNvPr id="0" name=""/>
        <dsp:cNvSpPr/>
      </dsp:nvSpPr>
      <dsp:spPr>
        <a:xfrm>
          <a:off x="2300764" y="4186878"/>
          <a:ext cx="3894771" cy="973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Góð</a:t>
          </a:r>
          <a:r>
            <a:rPr lang="en-US" sz="2300" kern="1200" dirty="0"/>
            <a:t> </a:t>
          </a:r>
          <a:r>
            <a:rPr lang="en-US" sz="2300" kern="1200" dirty="0" err="1"/>
            <a:t>reglufylgni</a:t>
          </a:r>
          <a:r>
            <a:rPr lang="en-US" sz="2300" kern="1200" dirty="0"/>
            <a:t> </a:t>
          </a:r>
          <a:r>
            <a:rPr lang="en-US" sz="2300" kern="1200" dirty="0" err="1"/>
            <a:t>margborgar</a:t>
          </a:r>
          <a:r>
            <a:rPr lang="en-US" sz="2300" kern="1200" dirty="0"/>
            <a:t> sig!</a:t>
          </a:r>
        </a:p>
      </dsp:txBody>
      <dsp:txXfrm>
        <a:off x="2300764" y="4186878"/>
        <a:ext cx="3894771" cy="973692"/>
      </dsp:txXfrm>
    </dsp:sp>
    <dsp:sp modelId="{E4A25100-D689-4A4E-90CE-6A7B0C58808B}">
      <dsp:nvSpPr>
        <dsp:cNvPr id="0" name=""/>
        <dsp:cNvSpPr/>
      </dsp:nvSpPr>
      <dsp:spPr>
        <a:xfrm>
          <a:off x="3670425" y="1777313"/>
          <a:ext cx="1460539" cy="1460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Allt</a:t>
          </a:r>
          <a:r>
            <a:rPr lang="en-US" sz="1000" kern="1200" dirty="0"/>
            <a:t> </a:t>
          </a:r>
          <a:r>
            <a:rPr lang="en-US" sz="1000" kern="1200" dirty="0" err="1"/>
            <a:t>að</a:t>
          </a:r>
          <a:r>
            <a:rPr lang="en-US" sz="1000" kern="1200" dirty="0"/>
            <a:t> </a:t>
          </a:r>
          <a:r>
            <a:rPr lang="en-US" sz="1000" kern="1200" dirty="0" err="1"/>
            <a:t>þriggja</a:t>
          </a:r>
          <a:r>
            <a:rPr lang="en-US" sz="1000" kern="1200" dirty="0"/>
            <a:t> </a:t>
          </a:r>
          <a:r>
            <a:rPr lang="en-US" sz="1000" kern="1200" dirty="0" err="1"/>
            <a:t>ára</a:t>
          </a:r>
          <a:r>
            <a:rPr lang="en-US" sz="1000" kern="1200" dirty="0"/>
            <a:t> </a:t>
          </a:r>
          <a:r>
            <a:rPr lang="en-US" sz="1000" kern="1200" dirty="0" err="1"/>
            <a:t>fangelsi</a:t>
          </a:r>
          <a:r>
            <a:rPr lang="en-US" sz="1000" kern="1200" dirty="0"/>
            <a:t>?</a:t>
          </a:r>
        </a:p>
      </dsp:txBody>
      <dsp:txXfrm>
        <a:off x="3884316" y="1991204"/>
        <a:ext cx="1032757" cy="1032757"/>
      </dsp:txXfrm>
    </dsp:sp>
    <dsp:sp modelId="{AFDC7083-2E77-1D44-9D1C-14AFEA790C49}">
      <dsp:nvSpPr>
        <dsp:cNvPr id="0" name=""/>
        <dsp:cNvSpPr/>
      </dsp:nvSpPr>
      <dsp:spPr>
        <a:xfrm>
          <a:off x="2625328" y="681584"/>
          <a:ext cx="1460539" cy="1460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Skaðabótaábyrgð</a:t>
          </a:r>
          <a:endParaRPr lang="en-US" sz="1000" kern="1200" dirty="0"/>
        </a:p>
      </dsp:txBody>
      <dsp:txXfrm>
        <a:off x="2839219" y="895475"/>
        <a:ext cx="1032757" cy="1032757"/>
      </dsp:txXfrm>
    </dsp:sp>
    <dsp:sp modelId="{321BA158-B48F-4741-B6B9-44DE120261DB}">
      <dsp:nvSpPr>
        <dsp:cNvPr id="0" name=""/>
        <dsp:cNvSpPr/>
      </dsp:nvSpPr>
      <dsp:spPr>
        <a:xfrm>
          <a:off x="4118324" y="328459"/>
          <a:ext cx="1460539" cy="1460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Stjórnvaldssekt</a:t>
          </a:r>
          <a:r>
            <a:rPr lang="en-US" sz="1000" kern="1200" dirty="0"/>
            <a:t> – </a:t>
          </a:r>
          <a:r>
            <a:rPr lang="en-US" sz="1000" kern="1200" dirty="0" err="1"/>
            <a:t>allt</a:t>
          </a:r>
          <a:r>
            <a:rPr lang="en-US" sz="1000" kern="1200" dirty="0"/>
            <a:t> </a:t>
          </a:r>
          <a:r>
            <a:rPr lang="en-US" sz="1000" kern="1200" dirty="0" err="1"/>
            <a:t>að</a:t>
          </a:r>
          <a:r>
            <a:rPr lang="en-US" sz="1000" kern="1200" dirty="0"/>
            <a:t> 4% </a:t>
          </a:r>
          <a:r>
            <a:rPr lang="en-US" sz="1000" kern="1200" dirty="0" err="1"/>
            <a:t>af</a:t>
          </a:r>
          <a:r>
            <a:rPr lang="en-US" sz="1000" kern="1200" dirty="0"/>
            <a:t> </a:t>
          </a:r>
          <a:r>
            <a:rPr lang="en-US" sz="1000" kern="1200" dirty="0" err="1"/>
            <a:t>árlegri</a:t>
          </a:r>
          <a:r>
            <a:rPr lang="en-US" sz="1000" kern="1200" dirty="0"/>
            <a:t> </a:t>
          </a:r>
          <a:r>
            <a:rPr lang="en-US" sz="1000" kern="1200" dirty="0" err="1"/>
            <a:t>heildarveltu</a:t>
          </a:r>
          <a:r>
            <a:rPr lang="en-US" sz="1000" kern="1200" dirty="0"/>
            <a:t> </a:t>
          </a:r>
          <a:r>
            <a:rPr lang="en-US" sz="1000" kern="1200" dirty="0" err="1"/>
            <a:t>fyrirtækis</a:t>
          </a:r>
          <a:r>
            <a:rPr lang="en-US" sz="1000" kern="1200" dirty="0"/>
            <a:t> </a:t>
          </a:r>
          <a:r>
            <a:rPr lang="en-US" sz="1000" kern="1200" dirty="0" err="1"/>
            <a:t>á</a:t>
          </a:r>
          <a:r>
            <a:rPr lang="en-US" sz="1000" kern="1200" dirty="0"/>
            <a:t> </a:t>
          </a:r>
          <a:r>
            <a:rPr lang="en-US" sz="1000" kern="1200" dirty="0" err="1"/>
            <a:t>heimsvísu</a:t>
          </a:r>
          <a:r>
            <a:rPr lang="en-US" sz="1000" kern="1200" dirty="0"/>
            <a:t> </a:t>
          </a:r>
          <a:r>
            <a:rPr lang="en-US" sz="1000" kern="1200" dirty="0" err="1"/>
            <a:t>eða</a:t>
          </a:r>
          <a:r>
            <a:rPr lang="en-US" sz="1000" kern="1200" dirty="0"/>
            <a:t> 20 </a:t>
          </a:r>
          <a:r>
            <a:rPr lang="en-US" sz="1000" kern="1200" dirty="0" err="1"/>
            <a:t>milljónir</a:t>
          </a:r>
          <a:r>
            <a:rPr lang="en-US" sz="1000" kern="1200" dirty="0"/>
            <a:t> </a:t>
          </a:r>
          <a:r>
            <a:rPr lang="en-US" sz="1000" kern="1200" dirty="0" err="1"/>
            <a:t>evra</a:t>
          </a:r>
          <a:endParaRPr lang="en-US" sz="1000" kern="1200" dirty="0"/>
        </a:p>
      </dsp:txBody>
      <dsp:txXfrm>
        <a:off x="4332215" y="542350"/>
        <a:ext cx="1032757" cy="1032757"/>
      </dsp:txXfrm>
    </dsp:sp>
    <dsp:sp modelId="{5A659AB7-E67A-9B4F-85AF-4362731C5770}">
      <dsp:nvSpPr>
        <dsp:cNvPr id="0" name=""/>
        <dsp:cNvSpPr/>
      </dsp:nvSpPr>
      <dsp:spPr>
        <a:xfrm>
          <a:off x="1976200" y="32456"/>
          <a:ext cx="4543899" cy="36351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7008D-D876-4241-AF5B-A59A05334E64}" type="datetimeFigureOut">
              <a:rPr lang="is-IS" smtClean="0"/>
              <a:t>28.2.2018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BC93E-2E10-41E2-8216-E938009F1E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5301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BDF8-6937-4A4D-831C-DA407198603A}" type="datetimeFigureOut">
              <a:rPr lang="is-IS" smtClean="0"/>
              <a:t>28.2.2018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32D9-5078-4DBA-A1BE-8F5C876FD2C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53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554039"/>
            <a:ext cx="7772400" cy="1185862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00" y="1201737"/>
            <a:ext cx="6400800" cy="53816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690100" y="2586038"/>
            <a:ext cx="2895600" cy="314325"/>
          </a:xfrm>
        </p:spPr>
        <p:txBody>
          <a:bodyPr/>
          <a:lstStyle>
            <a:lvl1pPr algn="l"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8" name="Picture 7" descr="SA-logo+subtext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72" y="4920180"/>
            <a:ext cx="1760097" cy="16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8E26-592D-6E48-891C-67E8714E5786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3F83-B7F4-B940-9C7D-FB15C7CA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00" y="1130300"/>
            <a:ext cx="88011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8339"/>
            <a:ext cx="2057400" cy="5173662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8339"/>
            <a:ext cx="6019800" cy="5173662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090D-F043-494A-9536-0471C2803A56}" type="datetimeFigureOut">
              <a:rPr lang="en-US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4EFC-F6B0-CA45-8D63-923EA670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975A-5181-6D4B-B71A-36D73D306F78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CA62-7AF9-544A-9EF7-929495CE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2100" y="5181600"/>
            <a:ext cx="8496300" cy="0"/>
          </a:xfrm>
          <a:prstGeom prst="line">
            <a:avLst/>
          </a:prstGeom>
          <a:ln w="444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9300"/>
            <a:ext cx="7772400" cy="1362075"/>
          </a:xfrm>
        </p:spPr>
        <p:txBody>
          <a:bodyPr>
            <a:normAutofit/>
          </a:bodyPr>
          <a:lstStyle>
            <a:lvl1pPr algn="ctr">
              <a:defRPr sz="2800" b="0" cap="all"/>
            </a:lvl1pPr>
          </a:lstStyle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9113"/>
            <a:ext cx="7772400" cy="1500187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EC0F2-500D-3D4C-989E-6FCBD5F00A2A}" type="datetimeFigureOut">
              <a:rPr lang="en-US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CEBE-1D47-9F4E-8DDE-CA308308D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D4FE-513F-9A44-A476-8F22980EE134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714F-4CAE-3C42-BD88-C8756BD9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9852-869B-974F-9773-64E984DFE9A1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333F-2D10-C340-82EA-006930B38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87705-2F49-EC4B-B17E-43E9682CF43E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3521-A7E9-854B-AA98-C61CB11A3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4FBA-589B-3243-8970-0C24E266CDAF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43D7-43D1-1949-B63F-93A681265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6450"/>
            <a:ext cx="5111750" cy="5853113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335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86AF-27C2-D84D-8127-EBCABCE886A4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56AF-5E5B-D945-9E77-9EB3AD469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s-I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s-IS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8467-9BB5-5D4A-A6B7-C8891D208007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1290-7ABD-5D48-8D31-5C3A4180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2100" y="554038"/>
            <a:ext cx="84963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2100" y="1384300"/>
            <a:ext cx="8496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9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8741D-092F-DA43-A528-563A7B9E027F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188913"/>
            <a:ext cx="2895600" cy="3143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100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15872BF-9BF6-FF47-8D97-53528033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2100" y="1270000"/>
            <a:ext cx="8496300" cy="0"/>
          </a:xfrm>
          <a:prstGeom prst="line">
            <a:avLst/>
          </a:prstGeom>
          <a:ln w="444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A-logo-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41" y="5910263"/>
            <a:ext cx="988259" cy="723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92100" y="554038"/>
            <a:ext cx="7772400" cy="1185862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PERSÓNUVERND</a:t>
            </a:r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292100" y="1201737"/>
            <a:ext cx="7475946" cy="417145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Guðmundur </a:t>
            </a:r>
            <a:r>
              <a:rPr lang="en-US">
                <a:latin typeface="Arial" charset="0"/>
              </a:rPr>
              <a:t>Heiðar Guðmundsson, </a:t>
            </a:r>
            <a:r>
              <a:rPr lang="en-US" dirty="0" err="1">
                <a:latin typeface="Arial" charset="0"/>
              </a:rPr>
              <a:t>lögfræðingur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				Fræðslufundur um starfsmannamál og kjarasamninga 1. mars 2018 </a:t>
            </a:r>
            <a:br>
              <a:rPr lang="en-US" dirty="0"/>
            </a:b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Hvaða</a:t>
            </a:r>
            <a:r>
              <a:rPr lang="en-US" dirty="0"/>
              <a:t> </a:t>
            </a:r>
            <a:r>
              <a:rPr lang="en-US" dirty="0" err="1"/>
              <a:t>öryggisráðstafana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grípa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99326" y="2435314"/>
            <a:ext cx="1768983" cy="138350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Gervi-auðkenni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868309" y="3662494"/>
            <a:ext cx="2174959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Aðgangs-takmarkanir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018454" y="5442910"/>
            <a:ext cx="2024814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Öryggispróf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99326" y="4417017"/>
            <a:ext cx="1768983" cy="1360033"/>
          </a:xfrm>
          <a:prstGeom prst="cloud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Dulkóðun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4603887" y="5442910"/>
            <a:ext cx="2046807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Veiruvarnir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6769764" y="2336085"/>
            <a:ext cx="2141822" cy="147502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Góður</a:t>
            </a:r>
            <a:r>
              <a:rPr lang="en-US" dirty="0"/>
              <a:t> </a:t>
            </a:r>
            <a:r>
              <a:rPr lang="en-US" dirty="0" err="1"/>
              <a:t>öryggis-búnaður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6769763" y="4308888"/>
            <a:ext cx="2141822" cy="145154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Eftirlit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tölvuárásum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4603887" y="3662494"/>
            <a:ext cx="2046807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Takmörkun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vinnslu</a:t>
            </a:r>
            <a:endParaRPr lang="en-US" dirty="0"/>
          </a:p>
        </p:txBody>
      </p:sp>
      <p:sp>
        <p:nvSpPr>
          <p:cNvPr id="16" name="Curved Up Ribbon 15"/>
          <p:cNvSpPr/>
          <p:nvPr/>
        </p:nvSpPr>
        <p:spPr>
          <a:xfrm>
            <a:off x="2186001" y="1434736"/>
            <a:ext cx="4345630" cy="1899290"/>
          </a:xfrm>
          <a:prstGeom prst="ellipseRibbon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Á að taka mið af áhættu af vinnslu og eðli gagna með hliðsjón af tækni og kostnaði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84301"/>
            <a:ext cx="8496300" cy="4528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8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Hvaða</a:t>
            </a:r>
            <a:r>
              <a:rPr lang="en-US" dirty="0"/>
              <a:t> </a:t>
            </a:r>
            <a:r>
              <a:rPr lang="en-US" dirty="0" err="1"/>
              <a:t>nýju</a:t>
            </a:r>
            <a:r>
              <a:rPr lang="en-US" dirty="0"/>
              <a:t> </a:t>
            </a:r>
            <a:r>
              <a:rPr lang="en-US" dirty="0" err="1"/>
              <a:t>kröfur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gerðar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fyrirtækja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1122" y="1474228"/>
            <a:ext cx="2576828" cy="1416735"/>
          </a:xfrm>
          <a:prstGeom prst="hep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Persónuverndar-stefna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3331122" y="3236939"/>
            <a:ext cx="2576828" cy="1416735"/>
          </a:xfrm>
          <a:prstGeom prst="heptagon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Persónuverndar-fulltrúi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3331122" y="4989104"/>
            <a:ext cx="2576828" cy="1416735"/>
          </a:xfrm>
          <a:prstGeom prst="heptagon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Innbyggð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sjálfgefin</a:t>
            </a:r>
            <a:r>
              <a:rPr lang="en-US" dirty="0"/>
              <a:t> </a:t>
            </a:r>
            <a:r>
              <a:rPr lang="en-US" dirty="0" err="1"/>
              <a:t>persónuvernd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42246" y="1474228"/>
            <a:ext cx="2576828" cy="1416735"/>
          </a:xfrm>
          <a:prstGeom prst="heptagon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Vinnsluskrá</a:t>
            </a:r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442246" y="3236939"/>
            <a:ext cx="2576828" cy="1416735"/>
          </a:xfrm>
          <a:prstGeom prst="heptagon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Tilkynningarskylda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öryggisbrots</a:t>
            </a:r>
            <a:endParaRPr lang="en-US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42246" y="4989104"/>
            <a:ext cx="2576828" cy="1416735"/>
          </a:xfrm>
          <a:prstGeom prst="heptagon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Mat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áhrifum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persónuvernd</a:t>
            </a:r>
            <a:endParaRPr lang="en-US" dirty="0"/>
          </a:p>
        </p:txBody>
      </p:sp>
      <p:pic>
        <p:nvPicPr>
          <p:cNvPr id="15" name="Picture 14" descr="Data mappi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52" y="1302493"/>
            <a:ext cx="3062948" cy="45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Hvaða</a:t>
            </a:r>
            <a:r>
              <a:rPr lang="en-US" dirty="0"/>
              <a:t> </a:t>
            </a:r>
            <a:r>
              <a:rPr lang="en-US" dirty="0" err="1"/>
              <a:t>afleiðingar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brjóta</a:t>
            </a:r>
            <a:r>
              <a:rPr lang="en-US" dirty="0"/>
              <a:t> </a:t>
            </a:r>
            <a:r>
              <a:rPr lang="en-US" dirty="0" err="1"/>
              <a:t>reglurnar</a:t>
            </a:r>
            <a:r>
              <a:rPr lang="en-US" dirty="0"/>
              <a:t>?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26907658"/>
              </p:ext>
            </p:extLst>
          </p:nvPr>
        </p:nvGraphicFramePr>
        <p:xfrm>
          <a:off x="292100" y="1384301"/>
          <a:ext cx="8496300" cy="5193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92100" y="1384301"/>
            <a:ext cx="8496300" cy="2085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2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Gilda persónuverndarreglur um mitt fyrirtæki?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>
              <a:buFont typeface="Arial" panose="020B0604020202020204" pitchFamily="34" charset="0"/>
              <a:buChar char="•"/>
            </a:pPr>
            <a:endParaRPr lang="is-IS" dirty="0"/>
          </a:p>
          <a:p>
            <a:pPr marL="1028700" lvl="1">
              <a:buFont typeface="Arial" panose="020B0604020202020204" pitchFamily="34" charset="0"/>
              <a:buChar char="•"/>
            </a:pPr>
            <a:endParaRPr lang="is-IS" dirty="0"/>
          </a:p>
          <a:p>
            <a:pPr marL="285750">
              <a:buFont typeface="Arial" panose="020B0604020202020204" pitchFamily="34" charset="0"/>
              <a:buChar char="•"/>
            </a:pPr>
            <a:endParaRPr lang="is-IS" dirty="0"/>
          </a:p>
          <a:p>
            <a:endParaRPr lang="is-IS" dirty="0"/>
          </a:p>
        </p:txBody>
      </p:sp>
      <p:pic>
        <p:nvPicPr>
          <p:cNvPr id="5" name="Picture 4" descr="Gilda reglurnar um mitt fyrirtæki?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3" y="1712373"/>
            <a:ext cx="6531631" cy="43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svona</a:t>
            </a:r>
            <a:r>
              <a:rPr lang="en-US" dirty="0"/>
              <a:t> </a:t>
            </a:r>
            <a:r>
              <a:rPr lang="en-US" dirty="0" err="1"/>
              <a:t>mikið</a:t>
            </a:r>
            <a:r>
              <a:rPr lang="en-US" dirty="0"/>
              <a:t> </a:t>
            </a:r>
            <a:r>
              <a:rPr lang="en-US" dirty="0" err="1"/>
              <a:t>rætt</a:t>
            </a:r>
            <a:r>
              <a:rPr lang="en-US" dirty="0"/>
              <a:t> um </a:t>
            </a:r>
            <a:r>
              <a:rPr lang="en-US" dirty="0" err="1"/>
              <a:t>persónuvernd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Hvers vegna er svona mikið rætt um persónuvernd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" b="2719"/>
          <a:stretch>
            <a:fillRect/>
          </a:stretch>
        </p:blipFill>
        <p:spPr>
          <a:xfrm>
            <a:off x="954179" y="2018560"/>
            <a:ext cx="6854825" cy="3651552"/>
          </a:xfrm>
        </p:spPr>
      </p:pic>
      <p:sp>
        <p:nvSpPr>
          <p:cNvPr id="5" name="Oval Callout 4"/>
          <p:cNvSpPr/>
          <p:nvPr/>
        </p:nvSpPr>
        <p:spPr>
          <a:xfrm>
            <a:off x="6849141" y="1338146"/>
            <a:ext cx="2052655" cy="1644333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25. </a:t>
            </a:r>
            <a:r>
              <a:rPr lang="en-US" dirty="0" err="1"/>
              <a:t>maí</a:t>
            </a:r>
            <a:r>
              <a:rPr lang="en-US" dirty="0"/>
              <a:t> 2018 </a:t>
            </a:r>
            <a:r>
              <a:rPr lang="en-US" dirty="0" err="1"/>
              <a:t>tekur</a:t>
            </a:r>
            <a:r>
              <a:rPr lang="en-US" dirty="0"/>
              <a:t> GDPR </a:t>
            </a:r>
            <a:r>
              <a:rPr lang="en-US" dirty="0" err="1"/>
              <a:t>gildi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19567" y="4649492"/>
            <a:ext cx="2290606" cy="1791755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Persónuverndarlög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Íslandi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1981</a:t>
            </a:r>
          </a:p>
        </p:txBody>
      </p:sp>
    </p:spTree>
    <p:extLst>
      <p:ext uri="{BB962C8B-B14F-4D97-AF65-F5344CB8AC3E}">
        <p14:creationId xmlns:p14="http://schemas.microsoft.com/office/powerpoint/2010/main" val="338696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svona</a:t>
            </a:r>
            <a:r>
              <a:rPr lang="en-US" dirty="0"/>
              <a:t> </a:t>
            </a:r>
            <a:r>
              <a:rPr lang="en-US" dirty="0" err="1"/>
              <a:t>hættulegt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persónuupplýsingar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Hvað er svona hættulegt við persónuupplýsingar?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b="10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996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persónuupplýsingar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Mynd sem auðkenni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6" b="16706"/>
          <a:stretch>
            <a:fillRect/>
          </a:stretch>
        </p:blipFill>
        <p:spPr>
          <a:xfrm>
            <a:off x="1780323" y="1475023"/>
            <a:ext cx="3830399" cy="2040446"/>
          </a:xfrm>
        </p:spPr>
      </p:pic>
      <p:sp>
        <p:nvSpPr>
          <p:cNvPr id="5" name="Folded Corner 4"/>
          <p:cNvSpPr/>
          <p:nvPr/>
        </p:nvSpPr>
        <p:spPr>
          <a:xfrm>
            <a:off x="505155" y="1475023"/>
            <a:ext cx="1275168" cy="204044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Jóna</a:t>
            </a:r>
            <a:r>
              <a:rPr lang="en-US" dirty="0"/>
              <a:t> </a:t>
            </a:r>
            <a:r>
              <a:rPr lang="en-US" dirty="0" err="1"/>
              <a:t>Jónsdóttir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5610722" y="1475023"/>
            <a:ext cx="1363155" cy="204044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Brekkuás</a:t>
            </a:r>
            <a:r>
              <a:rPr lang="en-US" dirty="0"/>
              <a:t> 99, 221 </a:t>
            </a:r>
            <a:r>
              <a:rPr lang="en-US" dirty="0" err="1"/>
              <a:t>Hafnarfjörður</a:t>
            </a:r>
            <a:endParaRPr lang="en-US" dirty="0"/>
          </a:p>
        </p:txBody>
      </p:sp>
      <p:pic>
        <p:nvPicPr>
          <p:cNvPr id="8" name="Picture 7" descr="Mynd-auðkenni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23" y="3515469"/>
            <a:ext cx="3830399" cy="2553599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505155" y="3515469"/>
            <a:ext cx="1275168" cy="255359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Gunni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6973877" y="1475023"/>
            <a:ext cx="1187181" cy="2040446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Kennari</a:t>
            </a:r>
            <a:endParaRPr lang="en-US" dirty="0"/>
          </a:p>
        </p:txBody>
      </p:sp>
      <p:sp>
        <p:nvSpPr>
          <p:cNvPr id="11" name="Folded Corner 10"/>
          <p:cNvSpPr/>
          <p:nvPr/>
        </p:nvSpPr>
        <p:spPr>
          <a:xfrm>
            <a:off x="5610722" y="3515469"/>
            <a:ext cx="1275168" cy="255359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230775-</a:t>
            </a:r>
            <a:br>
              <a:rPr lang="en-US" dirty="0"/>
            </a:br>
            <a:r>
              <a:rPr lang="en-US" dirty="0"/>
              <a:t>3999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6885890" y="3515469"/>
            <a:ext cx="1275168" cy="255359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VR </a:t>
            </a:r>
            <a:r>
              <a:rPr lang="en-US" dirty="0" err="1"/>
              <a:t>stéttarfélag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2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</a:t>
            </a:r>
            <a:r>
              <a:rPr lang="en-US" dirty="0"/>
              <a:t> </a:t>
            </a:r>
            <a:r>
              <a:rPr lang="en-US" dirty="0" err="1"/>
              <a:t>þýðir</a:t>
            </a:r>
            <a:r>
              <a:rPr lang="en-US" dirty="0"/>
              <a:t> </a:t>
            </a:r>
            <a:r>
              <a:rPr lang="en-US" dirty="0" err="1"/>
              <a:t>vinnsla</a:t>
            </a:r>
            <a:r>
              <a:rPr lang="en-US" dirty="0"/>
              <a:t> </a:t>
            </a:r>
            <a:r>
              <a:rPr lang="en-US" dirty="0" err="1"/>
              <a:t>persónuupplýsinga</a:t>
            </a:r>
            <a:r>
              <a:rPr lang="en-US" dirty="0"/>
              <a:t>?</a:t>
            </a:r>
          </a:p>
        </p:txBody>
      </p:sp>
      <p:sp>
        <p:nvSpPr>
          <p:cNvPr id="5" name="Cloud 4"/>
          <p:cNvSpPr/>
          <p:nvPr/>
        </p:nvSpPr>
        <p:spPr>
          <a:xfrm>
            <a:off x="99326" y="3016501"/>
            <a:ext cx="1576209" cy="102121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Geymsla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6991" y="3878356"/>
            <a:ext cx="1541301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Leit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1868309" y="3878356"/>
            <a:ext cx="1644247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Aðlögun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628682" y="4400006"/>
            <a:ext cx="1661775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Breyting</a:t>
            </a:r>
            <a:endParaRPr lang="en-US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30614" y="4818761"/>
            <a:ext cx="1544921" cy="1103067"/>
          </a:xfrm>
          <a:prstGeom prst="cloud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Miðlun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2186001" y="5511349"/>
            <a:ext cx="1644246" cy="108866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Dreifing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7167155" y="2865120"/>
            <a:ext cx="1916584" cy="117259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Samkeyrsla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7167155" y="4720046"/>
            <a:ext cx="1744429" cy="113150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Skráning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4825013" y="5488667"/>
            <a:ext cx="1706618" cy="111134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Flokkun</a:t>
            </a:r>
            <a:endParaRPr lang="en-US" dirty="0"/>
          </a:p>
        </p:txBody>
      </p:sp>
      <p:sp>
        <p:nvSpPr>
          <p:cNvPr id="16" name="Curved Up Ribbon 15"/>
          <p:cNvSpPr/>
          <p:nvPr/>
        </p:nvSpPr>
        <p:spPr>
          <a:xfrm>
            <a:off x="2186001" y="1434736"/>
            <a:ext cx="4345630" cy="1899290"/>
          </a:xfrm>
          <a:prstGeom prst="ellipseRibbon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konar</a:t>
            </a:r>
            <a:r>
              <a:rPr lang="en-US" dirty="0"/>
              <a:t> </a:t>
            </a:r>
            <a:r>
              <a:rPr lang="en-US" dirty="0" err="1"/>
              <a:t>notkun</a:t>
            </a:r>
            <a:r>
              <a:rPr lang="en-US" dirty="0"/>
              <a:t> </a:t>
            </a:r>
            <a:r>
              <a:rPr lang="en-US" dirty="0" err="1"/>
              <a:t>persónuupplýsinga</a:t>
            </a:r>
            <a:r>
              <a:rPr lang="en-US" dirty="0"/>
              <a:t>, </a:t>
            </a:r>
            <a:r>
              <a:rPr lang="en-US" dirty="0" err="1"/>
              <a:t>þ</a:t>
            </a:r>
            <a:r>
              <a:rPr lang="en-US" dirty="0"/>
              <a:t>. </a:t>
            </a:r>
            <a:r>
              <a:rPr lang="is-IS" dirty="0"/>
              <a:t>á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8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Hvenær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heimilt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persónuupplýsingar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4397" y="1689693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Lagaheimild</a:t>
            </a:r>
            <a:r>
              <a:rPr lang="en-US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1517" y="1689693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Nauðsynleg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efna</a:t>
            </a:r>
            <a:r>
              <a:rPr lang="en-US" dirty="0"/>
              <a:t> </a:t>
            </a:r>
            <a:r>
              <a:rPr lang="en-US" dirty="0" err="1"/>
              <a:t>samning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ráðstafanir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beiðni</a:t>
            </a:r>
            <a:r>
              <a:rPr lang="en-US" dirty="0"/>
              <a:t> </a:t>
            </a:r>
            <a:r>
              <a:rPr lang="en-US" dirty="0" err="1"/>
              <a:t>hins</a:t>
            </a:r>
            <a:r>
              <a:rPr lang="en-US" dirty="0"/>
              <a:t> </a:t>
            </a:r>
            <a:r>
              <a:rPr lang="en-US" dirty="0" err="1"/>
              <a:t>skráða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08637" y="1689693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Nauðsynleg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gæta</a:t>
            </a:r>
            <a:r>
              <a:rPr lang="en-US" dirty="0"/>
              <a:t> </a:t>
            </a:r>
            <a:r>
              <a:rPr lang="en-US" dirty="0" err="1"/>
              <a:t>lögmætra</a:t>
            </a:r>
            <a:r>
              <a:rPr lang="en-US" dirty="0"/>
              <a:t> </a:t>
            </a:r>
            <a:r>
              <a:rPr lang="en-US" dirty="0" err="1"/>
              <a:t>hagsmuna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4397" y="3316322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Samþykki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61517" y="3316322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Nauðsynleg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vernda</a:t>
            </a:r>
            <a:r>
              <a:rPr lang="en-US" dirty="0"/>
              <a:t> </a:t>
            </a:r>
            <a:r>
              <a:rPr lang="en-US" dirty="0" err="1"/>
              <a:t>brýna</a:t>
            </a:r>
            <a:r>
              <a:rPr lang="en-US" dirty="0"/>
              <a:t> </a:t>
            </a:r>
            <a:r>
              <a:rPr lang="en-US" dirty="0" err="1"/>
              <a:t>hagsmuni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08637" y="3316322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Nauðsynleg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þágu</a:t>
            </a:r>
            <a:r>
              <a:rPr lang="en-US" dirty="0"/>
              <a:t> </a:t>
            </a:r>
            <a:r>
              <a:rPr lang="en-US" dirty="0" err="1"/>
              <a:t>almannahagsmuna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397" y="4897590"/>
            <a:ext cx="2494720" cy="129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Nauðsynleg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beitingu</a:t>
            </a:r>
            <a:r>
              <a:rPr lang="en-US" dirty="0"/>
              <a:t> </a:t>
            </a:r>
            <a:r>
              <a:rPr lang="en-US" dirty="0" err="1"/>
              <a:t>opinbers</a:t>
            </a:r>
            <a:r>
              <a:rPr lang="en-US" dirty="0"/>
              <a:t> </a:t>
            </a:r>
            <a:r>
              <a:rPr lang="en-US" dirty="0" err="1"/>
              <a:t>valds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5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Hvernig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persónuupplýsingar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523" y="2870862"/>
            <a:ext cx="3880888" cy="1462096"/>
          </a:xfrm>
          <a:prstGeom prst="heptagon">
            <a:avLst/>
          </a:prstGeom>
        </p:spPr>
        <p:txBody>
          <a:bodyPr/>
          <a:lstStyle/>
          <a:p>
            <a:r>
              <a:rPr lang="en-US" b="1" dirty="0" err="1"/>
              <a:t>Áreiðanleikareglan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Mikilvægt</a:t>
            </a:r>
            <a:r>
              <a:rPr lang="en-US" sz="1200" i="1" dirty="0"/>
              <a:t> </a:t>
            </a:r>
            <a:r>
              <a:rPr lang="en-US" sz="1200" i="1" dirty="0" err="1"/>
              <a:t>er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upplýsingar</a:t>
            </a:r>
            <a:r>
              <a:rPr lang="en-US" sz="1200" i="1" dirty="0"/>
              <a:t> </a:t>
            </a:r>
            <a:r>
              <a:rPr lang="en-US" sz="1200" i="1" dirty="0" err="1"/>
              <a:t>séu</a:t>
            </a:r>
            <a:r>
              <a:rPr lang="en-US" sz="1200" i="1" dirty="0"/>
              <a:t> </a:t>
            </a:r>
            <a:r>
              <a:rPr lang="en-US" sz="1200" i="1" dirty="0" err="1"/>
              <a:t>réttar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áreiðanlegar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uppfærðar</a:t>
            </a:r>
            <a:r>
              <a:rPr lang="en-US" sz="1200" i="1" dirty="0"/>
              <a:t> </a:t>
            </a:r>
            <a:r>
              <a:rPr lang="en-US" sz="1200" i="1" dirty="0" err="1"/>
              <a:t>eftir</a:t>
            </a:r>
            <a:r>
              <a:rPr lang="en-US" sz="1200" i="1" dirty="0"/>
              <a:t> </a:t>
            </a:r>
            <a:r>
              <a:rPr lang="en-US" sz="1200" i="1" dirty="0" err="1"/>
              <a:t>þörfum</a:t>
            </a:r>
            <a:endParaRPr lang="en-US" sz="1200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5523" y="1384300"/>
            <a:ext cx="4011979" cy="1462096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Tilgangsreglan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Tilgangur</a:t>
            </a:r>
            <a:r>
              <a:rPr lang="en-US" sz="1200" i="1" dirty="0"/>
              <a:t> </a:t>
            </a:r>
            <a:r>
              <a:rPr lang="en-US" sz="1200" i="1" dirty="0" err="1"/>
              <a:t>söfnunar</a:t>
            </a:r>
            <a:r>
              <a:rPr lang="en-US" sz="1200" i="1" dirty="0"/>
              <a:t> </a:t>
            </a:r>
            <a:r>
              <a:rPr lang="en-US" sz="1200" i="1" dirty="0" err="1"/>
              <a:t>ákveðinn</a:t>
            </a:r>
            <a:r>
              <a:rPr lang="en-US" sz="1200" i="1" dirty="0"/>
              <a:t> </a:t>
            </a:r>
            <a:r>
              <a:rPr lang="en-US" sz="1200" i="1" dirty="0" err="1"/>
              <a:t>fyrirfram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óheimilt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safna</a:t>
            </a:r>
            <a:r>
              <a:rPr lang="en-US" sz="1200" i="1" dirty="0"/>
              <a:t> </a:t>
            </a:r>
            <a:r>
              <a:rPr lang="en-US" sz="1200" i="1" dirty="0" err="1"/>
              <a:t>upplýsingum</a:t>
            </a:r>
            <a:r>
              <a:rPr lang="en-US" sz="1200" i="1" dirty="0"/>
              <a:t> </a:t>
            </a:r>
            <a:r>
              <a:rPr lang="en-US" sz="1200" i="1" dirty="0" err="1"/>
              <a:t>í</a:t>
            </a:r>
            <a:r>
              <a:rPr lang="en-US" sz="1200" i="1" dirty="0"/>
              <a:t> </a:t>
            </a:r>
            <a:r>
              <a:rPr lang="en-US" sz="1200" i="1" dirty="0" err="1"/>
              <a:t>öðrum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ósamrýmanlegum</a:t>
            </a:r>
            <a:r>
              <a:rPr lang="en-US" sz="1200" i="1" dirty="0"/>
              <a:t> </a:t>
            </a:r>
            <a:r>
              <a:rPr lang="en-US" sz="1200" i="1" dirty="0" err="1"/>
              <a:t>tilgangi</a:t>
            </a:r>
            <a:endParaRPr lang="en-US" sz="12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2099" y="1384300"/>
            <a:ext cx="3109791" cy="1462096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Sanngirnisreglan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Vinnsla</a:t>
            </a:r>
            <a:r>
              <a:rPr lang="en-US" sz="1200" i="1" dirty="0"/>
              <a:t> </a:t>
            </a:r>
            <a:r>
              <a:rPr lang="en-US" sz="1200" i="1" dirty="0" err="1"/>
              <a:t>á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vera</a:t>
            </a:r>
            <a:r>
              <a:rPr lang="en-US" sz="1200" i="1" dirty="0"/>
              <a:t> </a:t>
            </a:r>
            <a:r>
              <a:rPr lang="en-US" sz="1200" i="1" dirty="0" err="1"/>
              <a:t>aðgengileg</a:t>
            </a:r>
            <a:r>
              <a:rPr lang="en-US" sz="1200" i="1" dirty="0"/>
              <a:t>,  </a:t>
            </a:r>
            <a:r>
              <a:rPr lang="en-US" sz="1200" i="1" dirty="0" err="1"/>
              <a:t>auðskiljanleg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framkvæmd</a:t>
            </a:r>
            <a:r>
              <a:rPr lang="en-US" sz="1200" i="1" dirty="0"/>
              <a:t> </a:t>
            </a:r>
            <a:r>
              <a:rPr lang="en-US" sz="1200" i="1" dirty="0" err="1"/>
              <a:t>til</a:t>
            </a:r>
            <a:r>
              <a:rPr lang="en-US" sz="1200" i="1" dirty="0"/>
              <a:t> </a:t>
            </a:r>
            <a:r>
              <a:rPr lang="en-US" sz="1200" i="1" dirty="0" err="1"/>
              <a:t>samræmis</a:t>
            </a:r>
            <a:r>
              <a:rPr lang="en-US" sz="1200" i="1" dirty="0"/>
              <a:t> </a:t>
            </a:r>
            <a:r>
              <a:rPr lang="en-US" sz="1200" i="1" dirty="0" err="1"/>
              <a:t>við</a:t>
            </a:r>
            <a:r>
              <a:rPr lang="en-US" sz="1200" i="1" dirty="0"/>
              <a:t> </a:t>
            </a:r>
            <a:r>
              <a:rPr lang="en-US" sz="1200" i="1" dirty="0" err="1"/>
              <a:t>vandaða</a:t>
            </a:r>
            <a:r>
              <a:rPr lang="en-US" sz="1200" i="1" dirty="0"/>
              <a:t> </a:t>
            </a:r>
            <a:r>
              <a:rPr lang="en-US" sz="1200" i="1" dirty="0" err="1"/>
              <a:t>vinnsluhætti</a:t>
            </a:r>
            <a:endParaRPr lang="en-US" sz="1200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2721" y="2880616"/>
            <a:ext cx="3880888" cy="1462096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Hlutfallsreglan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Ekki</a:t>
            </a:r>
            <a:r>
              <a:rPr lang="en-US" sz="1200" i="1" dirty="0"/>
              <a:t> </a:t>
            </a:r>
            <a:r>
              <a:rPr lang="en-US" sz="1200" i="1" dirty="0" err="1"/>
              <a:t>skal</a:t>
            </a:r>
            <a:r>
              <a:rPr lang="en-US" sz="1200" i="1" dirty="0"/>
              <a:t> </a:t>
            </a:r>
            <a:r>
              <a:rPr lang="en-US" sz="1200" i="1" dirty="0" err="1"/>
              <a:t>vinna</a:t>
            </a:r>
            <a:r>
              <a:rPr lang="en-US" sz="1200" i="1" dirty="0"/>
              <a:t> </a:t>
            </a:r>
            <a:r>
              <a:rPr lang="en-US" sz="1200" i="1" dirty="0" err="1"/>
              <a:t>meira</a:t>
            </a:r>
            <a:r>
              <a:rPr lang="en-US" sz="1200" i="1" dirty="0"/>
              <a:t> </a:t>
            </a:r>
            <a:r>
              <a:rPr lang="en-US" sz="1200" i="1" dirty="0" err="1"/>
              <a:t>með</a:t>
            </a:r>
            <a:r>
              <a:rPr lang="en-US" sz="1200" i="1" dirty="0"/>
              <a:t> </a:t>
            </a:r>
            <a:r>
              <a:rPr lang="en-US" sz="1200" i="1" dirty="0" err="1"/>
              <a:t>persónuupplýsingar</a:t>
            </a:r>
            <a:r>
              <a:rPr lang="en-US" sz="1200" i="1" dirty="0"/>
              <a:t> en </a:t>
            </a:r>
            <a:r>
              <a:rPr lang="en-US" sz="1200" i="1" dirty="0" err="1"/>
              <a:t>nauðsynlegt</a:t>
            </a:r>
            <a:r>
              <a:rPr lang="en-US" sz="1200" i="1" dirty="0"/>
              <a:t> </a:t>
            </a:r>
            <a:r>
              <a:rPr lang="en-US" sz="1200" i="1" dirty="0" err="1"/>
              <a:t>er</a:t>
            </a:r>
            <a:r>
              <a:rPr lang="en-US" sz="1200" i="1" dirty="0"/>
              <a:t> </a:t>
            </a:r>
            <a:r>
              <a:rPr lang="en-US" sz="1200" i="1" dirty="0" err="1"/>
              <a:t>til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ná</a:t>
            </a:r>
            <a:r>
              <a:rPr lang="en-US" sz="1200" i="1" dirty="0"/>
              <a:t> </a:t>
            </a:r>
            <a:r>
              <a:rPr lang="en-US" sz="1200" i="1" dirty="0" err="1"/>
              <a:t>því</a:t>
            </a:r>
            <a:r>
              <a:rPr lang="en-US" sz="1200" i="1" dirty="0"/>
              <a:t> </a:t>
            </a:r>
            <a:r>
              <a:rPr lang="en-US" sz="1200" i="1" dirty="0" err="1"/>
              <a:t>markmiði</a:t>
            </a:r>
            <a:r>
              <a:rPr lang="en-US" sz="1200" i="1" dirty="0"/>
              <a:t> </a:t>
            </a:r>
            <a:r>
              <a:rPr lang="en-US" sz="1200" i="1" dirty="0" err="1"/>
              <a:t>sem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er</a:t>
            </a:r>
            <a:r>
              <a:rPr lang="en-US" sz="1200" i="1" dirty="0"/>
              <a:t> </a:t>
            </a:r>
            <a:r>
              <a:rPr lang="en-US" sz="1200" i="1" dirty="0" err="1"/>
              <a:t>stefnt</a:t>
            </a:r>
            <a:endParaRPr lang="en-US" sz="1200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5523" y="4354451"/>
            <a:ext cx="3880888" cy="1462096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Verndarreglan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Fyrirtæki</a:t>
            </a:r>
            <a:r>
              <a:rPr lang="en-US" sz="1200" i="1" dirty="0"/>
              <a:t> </a:t>
            </a:r>
            <a:r>
              <a:rPr lang="en-US" sz="1200" i="1" dirty="0" err="1"/>
              <a:t>þurfa</a:t>
            </a:r>
            <a:r>
              <a:rPr lang="en-US" sz="1200" i="1" dirty="0"/>
              <a:t> </a:t>
            </a:r>
            <a:r>
              <a:rPr lang="en-US" sz="1200" i="1" dirty="0" err="1"/>
              <a:t>að</a:t>
            </a:r>
            <a:r>
              <a:rPr lang="en-US" sz="1200" i="1" dirty="0"/>
              <a:t> </a:t>
            </a:r>
            <a:r>
              <a:rPr lang="en-US" sz="1200" i="1" dirty="0" err="1"/>
              <a:t>setja</a:t>
            </a:r>
            <a:r>
              <a:rPr lang="en-US" sz="1200" i="1" dirty="0"/>
              <a:t> </a:t>
            </a:r>
            <a:r>
              <a:rPr lang="en-US" sz="1200" i="1" dirty="0" err="1"/>
              <a:t>sér</a:t>
            </a:r>
            <a:r>
              <a:rPr lang="en-US" sz="1200" i="1" dirty="0"/>
              <a:t> </a:t>
            </a:r>
            <a:r>
              <a:rPr lang="en-US" sz="1200" i="1" dirty="0" err="1"/>
              <a:t>reglur</a:t>
            </a:r>
            <a:r>
              <a:rPr lang="en-US" sz="1200" i="1" dirty="0"/>
              <a:t> um </a:t>
            </a:r>
            <a:r>
              <a:rPr lang="en-US" sz="1200" i="1" dirty="0" err="1"/>
              <a:t>gagnavernd</a:t>
            </a:r>
            <a:endParaRPr lang="en-US" sz="12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2721" y="4354451"/>
            <a:ext cx="3880888" cy="1462096"/>
          </a:xfrm>
          <a:prstGeom prst="hept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Persónugreiningarreglan</a:t>
            </a: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en-US" sz="1200" i="1" dirty="0" err="1"/>
              <a:t>Eyða</a:t>
            </a:r>
            <a:r>
              <a:rPr lang="en-US" sz="1200" i="1" dirty="0"/>
              <a:t> </a:t>
            </a:r>
            <a:r>
              <a:rPr lang="en-US" sz="1200" i="1" dirty="0" err="1"/>
              <a:t>skal</a:t>
            </a:r>
            <a:r>
              <a:rPr lang="en-US" sz="1200" i="1" dirty="0"/>
              <a:t> </a:t>
            </a:r>
            <a:r>
              <a:rPr lang="en-US" sz="1200" i="1" dirty="0" err="1"/>
              <a:t>persónuupplýsingum</a:t>
            </a:r>
            <a:r>
              <a:rPr lang="en-US" sz="1200" i="1" dirty="0"/>
              <a:t> </a:t>
            </a:r>
            <a:r>
              <a:rPr lang="en-US" sz="1200" i="1" dirty="0" err="1"/>
              <a:t>eða</a:t>
            </a:r>
            <a:r>
              <a:rPr lang="en-US" sz="1200" i="1" dirty="0"/>
              <a:t> </a:t>
            </a:r>
            <a:r>
              <a:rPr lang="en-US" sz="1200" i="1" dirty="0" err="1"/>
              <a:t>gera</a:t>
            </a:r>
            <a:r>
              <a:rPr lang="en-US" sz="1200" i="1" dirty="0"/>
              <a:t> </a:t>
            </a:r>
            <a:r>
              <a:rPr lang="en-US" sz="1200" i="1" dirty="0" err="1"/>
              <a:t>þær</a:t>
            </a:r>
            <a:r>
              <a:rPr lang="en-US" sz="1200" i="1" dirty="0"/>
              <a:t> </a:t>
            </a:r>
            <a:r>
              <a:rPr lang="en-US" sz="1200" i="1" dirty="0" err="1"/>
              <a:t>ópersónugreinanlegar</a:t>
            </a:r>
            <a:r>
              <a:rPr lang="en-US" sz="1200" i="1" dirty="0"/>
              <a:t>, </a:t>
            </a:r>
            <a:r>
              <a:rPr lang="en-US" sz="1200" i="1" dirty="0" err="1"/>
              <a:t>þegar</a:t>
            </a:r>
            <a:r>
              <a:rPr lang="en-US" sz="1200" i="1" dirty="0"/>
              <a:t> </a:t>
            </a:r>
            <a:r>
              <a:rPr lang="en-US" sz="1200" i="1" dirty="0" err="1"/>
              <a:t>ekki</a:t>
            </a:r>
            <a:r>
              <a:rPr lang="en-US" sz="1200" i="1" dirty="0"/>
              <a:t> </a:t>
            </a:r>
            <a:r>
              <a:rPr lang="en-US" sz="1200" i="1" dirty="0" err="1"/>
              <a:t>er</a:t>
            </a:r>
            <a:r>
              <a:rPr lang="en-US" sz="1200" i="1" dirty="0"/>
              <a:t> </a:t>
            </a:r>
            <a:r>
              <a:rPr lang="en-US" sz="1200" i="1" dirty="0" err="1"/>
              <a:t>lengur</a:t>
            </a:r>
            <a:r>
              <a:rPr lang="en-US" sz="1200" i="1" dirty="0"/>
              <a:t> </a:t>
            </a:r>
            <a:r>
              <a:rPr lang="en-US" sz="1200" i="1" dirty="0" err="1"/>
              <a:t>þörf</a:t>
            </a:r>
            <a:r>
              <a:rPr lang="en-US" sz="1200" i="1" dirty="0"/>
              <a:t> </a:t>
            </a:r>
            <a:r>
              <a:rPr lang="en-US" sz="1200" i="1" dirty="0" err="1"/>
              <a:t>á</a:t>
            </a:r>
            <a:r>
              <a:rPr lang="en-US" sz="1200" i="1" dirty="0"/>
              <a:t> </a:t>
            </a:r>
            <a:r>
              <a:rPr lang="en-US" sz="1200" i="1" dirty="0" err="1"/>
              <a:t>þeim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upplýsingarnar</a:t>
            </a:r>
            <a:r>
              <a:rPr lang="en-US" sz="1200" i="1" dirty="0"/>
              <a:t> </a:t>
            </a:r>
            <a:r>
              <a:rPr lang="en-US" sz="1200" i="1" dirty="0" err="1"/>
              <a:t>samrýmast</a:t>
            </a:r>
            <a:r>
              <a:rPr lang="en-US" sz="1200" i="1" dirty="0"/>
              <a:t> </a:t>
            </a:r>
            <a:r>
              <a:rPr lang="en-US" sz="1200" i="1" dirty="0" err="1"/>
              <a:t>ekki</a:t>
            </a:r>
            <a:r>
              <a:rPr lang="en-US" sz="1200" i="1" dirty="0"/>
              <a:t> </a:t>
            </a:r>
            <a:r>
              <a:rPr lang="en-US" sz="1200" i="1" dirty="0" err="1"/>
              <a:t>þeim</a:t>
            </a:r>
            <a:r>
              <a:rPr lang="en-US" sz="1200" i="1" dirty="0"/>
              <a:t> </a:t>
            </a:r>
            <a:r>
              <a:rPr lang="en-US" sz="1200" i="1" dirty="0" err="1"/>
              <a:t>málefnalega</a:t>
            </a:r>
            <a:r>
              <a:rPr lang="en-US" sz="1200" i="1" dirty="0"/>
              <a:t> </a:t>
            </a:r>
            <a:r>
              <a:rPr lang="en-US" sz="1200" i="1" dirty="0" err="1"/>
              <a:t>tilgangi</a:t>
            </a:r>
            <a:r>
              <a:rPr lang="en-US" sz="1200" i="1" dirty="0"/>
              <a:t> </a:t>
            </a:r>
            <a:r>
              <a:rPr lang="en-US" sz="1200" i="1" dirty="0" err="1"/>
              <a:t>sem</a:t>
            </a:r>
            <a:r>
              <a:rPr lang="en-US" sz="1200" i="1" dirty="0"/>
              <a:t> </a:t>
            </a:r>
            <a:r>
              <a:rPr lang="en-US" sz="1200" i="1" dirty="0" err="1"/>
              <a:t>þær</a:t>
            </a:r>
            <a:r>
              <a:rPr lang="en-US" sz="1200" i="1" dirty="0"/>
              <a:t> </a:t>
            </a:r>
            <a:r>
              <a:rPr lang="en-US" sz="1200" i="1" dirty="0" err="1"/>
              <a:t>voru</a:t>
            </a:r>
            <a:r>
              <a:rPr lang="en-US" sz="1200" i="1" dirty="0"/>
              <a:t> </a:t>
            </a:r>
            <a:r>
              <a:rPr lang="en-US" sz="1200" i="1" dirty="0" err="1"/>
              <a:t>fengnar</a:t>
            </a:r>
            <a:r>
              <a:rPr lang="en-US" sz="1200" i="1" dirty="0"/>
              <a:t> </a:t>
            </a:r>
            <a:r>
              <a:rPr lang="en-US" sz="1200" i="1" dirty="0" err="1"/>
              <a:t>í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7681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Hvaða</a:t>
            </a:r>
            <a:r>
              <a:rPr lang="en-US" dirty="0"/>
              <a:t> </a:t>
            </a:r>
            <a:r>
              <a:rPr lang="en-US" dirty="0" err="1"/>
              <a:t>réttindi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einstaklingar</a:t>
            </a:r>
            <a:r>
              <a:rPr lang="en-US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1435" y="1394848"/>
            <a:ext cx="4014232" cy="4853616"/>
          </a:xfrm>
          <a:prstGeom prst="verticalScrol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Einstaklingar</a:t>
            </a:r>
            <a:r>
              <a:rPr lang="en-US" dirty="0"/>
              <a:t> </a:t>
            </a:r>
            <a:r>
              <a:rPr lang="en-US" dirty="0" err="1"/>
              <a:t>njóta</a:t>
            </a:r>
            <a:r>
              <a:rPr lang="en-US" dirty="0"/>
              <a:t> </a:t>
            </a:r>
            <a:r>
              <a:rPr lang="en-US" dirty="0" err="1"/>
              <a:t>m.a.</a:t>
            </a:r>
            <a:r>
              <a:rPr lang="en-US" dirty="0"/>
              <a:t> </a:t>
            </a:r>
            <a:r>
              <a:rPr lang="en-US" dirty="0" err="1"/>
              <a:t>eftirfarandi</a:t>
            </a:r>
            <a:r>
              <a:rPr lang="en-US" dirty="0"/>
              <a:t> </a:t>
            </a:r>
            <a:r>
              <a:rPr lang="en-US" dirty="0" err="1"/>
              <a:t>réttinda</a:t>
            </a:r>
            <a:r>
              <a:rPr lang="en-US" dirty="0"/>
              <a:t>: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Upplýsingaréttur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Aðgangsréttur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Flutningsréttur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Andmælaréttur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Réttur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leiðréttingar</a:t>
            </a:r>
            <a:r>
              <a:rPr lang="en-US" dirty="0"/>
              <a:t>, </a:t>
            </a:r>
            <a:r>
              <a:rPr lang="en-US" dirty="0" err="1"/>
              <a:t>takmörkunar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eyðingar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Réttur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afturkalla</a:t>
            </a:r>
            <a:r>
              <a:rPr lang="en-US" dirty="0"/>
              <a:t> </a:t>
            </a:r>
            <a:r>
              <a:rPr lang="en-US" dirty="0" err="1"/>
              <a:t>samþykki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r>
              <a:rPr lang="en-US" dirty="0" err="1"/>
              <a:t>Takmörkun</a:t>
            </a:r>
            <a:r>
              <a:rPr lang="en-US" dirty="0"/>
              <a:t> </a:t>
            </a:r>
            <a:r>
              <a:rPr lang="en-US" dirty="0" err="1"/>
              <a:t>fyrirtækja</a:t>
            </a:r>
            <a:r>
              <a:rPr lang="en-US" dirty="0"/>
              <a:t> á </a:t>
            </a:r>
            <a:r>
              <a:rPr lang="en-US" dirty="0" err="1"/>
              <a:t>sjálfvirkri</a:t>
            </a:r>
            <a:r>
              <a:rPr lang="en-US" dirty="0"/>
              <a:t> </a:t>
            </a:r>
            <a:r>
              <a:rPr lang="en-US" dirty="0" err="1"/>
              <a:t>ákvarðanatöku</a:t>
            </a:r>
            <a:r>
              <a:rPr lang="en-US" dirty="0"/>
              <a:t>, þ. á m. </a:t>
            </a:r>
            <a:r>
              <a:rPr lang="en-US" dirty="0" err="1"/>
              <a:t>gerð</a:t>
            </a:r>
            <a:r>
              <a:rPr lang="en-US" dirty="0"/>
              <a:t> </a:t>
            </a:r>
            <a:r>
              <a:rPr lang="en-US" dirty="0" err="1"/>
              <a:t>persónusniðs</a:t>
            </a:r>
            <a:endParaRPr lang="en-US" dirty="0"/>
          </a:p>
          <a:p>
            <a:pPr marL="285750" indent="-285750" algn="ctr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Réttindi einstaklin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15" y="2227121"/>
            <a:ext cx="4501085" cy="30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2754"/>
      </p:ext>
    </p:extLst>
  </p:cSld>
  <p:clrMapOvr>
    <a:masterClrMapping/>
  </p:clrMapOvr>
</p:sld>
</file>

<file path=ppt/theme/theme1.xml><?xml version="1.0" encoding="utf-8"?>
<a:theme xmlns:a="http://schemas.openxmlformats.org/drawingml/2006/main" name="Virding template">
  <a:themeElements>
    <a:clrScheme name="SA palletta #1">
      <a:dk1>
        <a:srgbClr val="005D83"/>
      </a:dk1>
      <a:lt1>
        <a:sysClr val="window" lastClr="FFFFFF"/>
      </a:lt1>
      <a:dk2>
        <a:srgbClr val="5C6670"/>
      </a:dk2>
      <a:lt2>
        <a:srgbClr val="FFFFFF"/>
      </a:lt2>
      <a:accent1>
        <a:srgbClr val="005D83"/>
      </a:accent1>
      <a:accent2>
        <a:srgbClr val="848C93"/>
      </a:accent2>
      <a:accent3>
        <a:srgbClr val="3A829F"/>
      </a:accent3>
      <a:accent4>
        <a:srgbClr val="5E98B0"/>
      </a:accent4>
      <a:accent5>
        <a:srgbClr val="5C6670"/>
      </a:accent5>
      <a:accent6>
        <a:srgbClr val="267595"/>
      </a:accent6>
      <a:hlink>
        <a:srgbClr val="4F8FA9"/>
      </a:hlink>
      <a:folHlink>
        <a:srgbClr val="5C66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Virding template.pot</Template>
  <TotalTime>9653</TotalTime>
  <Words>366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Virding template</vt:lpstr>
      <vt:lpstr>PERSÓNUVERND</vt:lpstr>
      <vt:lpstr>Gilda persónuverndarreglur um mitt fyrirtæki?</vt:lpstr>
      <vt:lpstr>Hvers vegna er svona mikið rætt um persónuvernd?</vt:lpstr>
      <vt:lpstr>Hvað er svona hættulegt við persónuupplýsingar?</vt:lpstr>
      <vt:lpstr>Hvað eru persónuupplýsingar?</vt:lpstr>
      <vt:lpstr>Hvað þýðir vinnsla persónuupplýsinga?</vt:lpstr>
      <vt:lpstr>Hvenær er heimilt að vinna persónuupplýsingar?</vt:lpstr>
      <vt:lpstr>Hvernig á að vinna persónuupplýsingar?</vt:lpstr>
      <vt:lpstr>Hvaða réttindi hafa einstaklingar?</vt:lpstr>
      <vt:lpstr>Hvaða öryggisráðstafana þarf að grípa til?</vt:lpstr>
      <vt:lpstr>Hvaða nýju kröfur eru gerðar til fyrirtækja?</vt:lpstr>
      <vt:lpstr>Hvaða afleiðingar hefur það að brjóta reglurnar?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</dc:creator>
  <cp:lastModifiedBy>Guðmundur Heiðar Guðmundsson</cp:lastModifiedBy>
  <cp:revision>128</cp:revision>
  <cp:lastPrinted>2017-11-01T15:03:04Z</cp:lastPrinted>
  <dcterms:created xsi:type="dcterms:W3CDTF">2014-01-29T11:06:07Z</dcterms:created>
  <dcterms:modified xsi:type="dcterms:W3CDTF">2018-02-28T16:53:09Z</dcterms:modified>
</cp:coreProperties>
</file>